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257" r:id="rId3"/>
    <p:sldId id="273" r:id="rId4"/>
    <p:sldId id="259" r:id="rId5"/>
    <p:sldId id="277" r:id="rId6"/>
    <p:sldId id="285" r:id="rId7"/>
    <p:sldId id="336" r:id="rId8"/>
    <p:sldId id="279" r:id="rId9"/>
    <p:sldId id="295" r:id="rId10"/>
    <p:sldId id="301" r:id="rId11"/>
    <p:sldId id="296" r:id="rId12"/>
    <p:sldId id="297" r:id="rId13"/>
    <p:sldId id="298" r:id="rId14"/>
    <p:sldId id="299" r:id="rId15"/>
    <p:sldId id="300" r:id="rId16"/>
    <p:sldId id="293" r:id="rId17"/>
    <p:sldId id="281" r:id="rId18"/>
    <p:sldId id="292" r:id="rId19"/>
    <p:sldId id="302" r:id="rId20"/>
    <p:sldId id="303" r:id="rId21"/>
    <p:sldId id="304" r:id="rId22"/>
    <p:sldId id="305" r:id="rId23"/>
    <p:sldId id="289" r:id="rId24"/>
    <p:sldId id="306" r:id="rId25"/>
    <p:sldId id="311" r:id="rId26"/>
    <p:sldId id="313" r:id="rId27"/>
    <p:sldId id="314" r:id="rId28"/>
    <p:sldId id="315" r:id="rId29"/>
    <p:sldId id="316" r:id="rId30"/>
    <p:sldId id="317" r:id="rId31"/>
    <p:sldId id="290" r:id="rId32"/>
    <p:sldId id="318" r:id="rId33"/>
    <p:sldId id="324" r:id="rId34"/>
    <p:sldId id="325" r:id="rId35"/>
    <p:sldId id="319" r:id="rId36"/>
    <p:sldId id="322" r:id="rId37"/>
    <p:sldId id="323" r:id="rId38"/>
    <p:sldId id="332" r:id="rId39"/>
    <p:sldId id="333" r:id="rId40"/>
    <p:sldId id="334" r:id="rId41"/>
    <p:sldId id="321" r:id="rId42"/>
    <p:sldId id="326" r:id="rId43"/>
    <p:sldId id="327" r:id="rId44"/>
    <p:sldId id="328" r:id="rId45"/>
    <p:sldId id="330" r:id="rId46"/>
    <p:sldId id="329" r:id="rId47"/>
    <p:sldId id="337" r:id="rId48"/>
    <p:sldId id="308" r:id="rId49"/>
    <p:sldId id="284" r:id="rId50"/>
    <p:sldId id="331" r:id="rId51"/>
    <p:sldId id="335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>
      <p:cViewPr varScale="1">
        <p:scale>
          <a:sx n="152" d="100"/>
          <a:sy n="152" d="100"/>
        </p:scale>
        <p:origin x="180" y="3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564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6/6/2017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6/6/2017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8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0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DCS:  First type of system.</a:t>
            </a:r>
            <a:r>
              <a:rPr lang="en-US" baseline="0" dirty="0"/>
              <a:t>  Introduced in 1975.  DCS and SCADA have blurred as technology has gotten cheaper/more robust</a:t>
            </a:r>
          </a:p>
          <a:p>
            <a:r>
              <a:rPr lang="en-US" baseline="0" dirty="0"/>
              <a:t>PCS:  Like it says, monitors a process or manufacturing cycle</a:t>
            </a:r>
          </a:p>
          <a:p>
            <a:r>
              <a:rPr lang="en-US" baseline="0" dirty="0"/>
              <a:t>EMS:  Used to control or monitor generation or transmission systems</a:t>
            </a:r>
          </a:p>
          <a:p>
            <a:r>
              <a:rPr lang="en-US" baseline="0" dirty="0"/>
              <a:t>BMS:  Used for HVAC, access, elevators, fire, water, automation, </a:t>
            </a:r>
            <a:r>
              <a:rPr lang="en-US" baseline="0" dirty="0" err="1"/>
              <a:t>etc</a:t>
            </a:r>
            <a:endParaRPr lang="en-US" baseline="0" dirty="0"/>
          </a:p>
          <a:p>
            <a:r>
              <a:rPr lang="en-US" baseline="0" dirty="0"/>
              <a:t>SIS:  Safety systems, fire, electrical, valve closure, pressure cutoff,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22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multiple</a:t>
            </a:r>
            <a:r>
              <a:rPr lang="en-US" baseline="0" dirty="0"/>
              <a:t> vendor</a:t>
            </a:r>
          </a:p>
          <a:p>
            <a:r>
              <a:rPr lang="en-US" baseline="0" dirty="0"/>
              <a:t>Changed to reflect business/security trends</a:t>
            </a:r>
          </a:p>
          <a:p>
            <a:r>
              <a:rPr lang="en-US" baseline="0" dirty="0"/>
              <a:t>Generally interoperable and off-the-shelf</a:t>
            </a:r>
          </a:p>
          <a:p>
            <a:r>
              <a:rPr lang="en-US" baseline="0" dirty="0"/>
              <a:t>Typical operating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18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Typically one vendor</a:t>
            </a:r>
          </a:p>
          <a:p>
            <a:r>
              <a:rPr lang="en-US" baseline="0" dirty="0"/>
              <a:t>Part of an overarching plan, not easily swapped</a:t>
            </a:r>
          </a:p>
          <a:p>
            <a:r>
              <a:rPr lang="en-US" baseline="0" dirty="0"/>
              <a:t>Historically, not interoperable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05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Typically one vendor</a:t>
            </a:r>
          </a:p>
          <a:p>
            <a:r>
              <a:rPr lang="en-US" baseline="0" dirty="0"/>
              <a:t>Part of an overarching plan, not easily swapped</a:t>
            </a:r>
          </a:p>
          <a:p>
            <a:r>
              <a:rPr lang="en-US" baseline="0" dirty="0"/>
              <a:t>Historically, not interoperable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7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Typically one vendor</a:t>
            </a:r>
          </a:p>
          <a:p>
            <a:r>
              <a:rPr lang="en-US" baseline="0" dirty="0"/>
              <a:t>Part of an overarching plan, not easily swapped</a:t>
            </a:r>
          </a:p>
          <a:p>
            <a:r>
              <a:rPr lang="en-US" baseline="0" dirty="0"/>
              <a:t>Historically, not interoperable</a:t>
            </a:r>
          </a:p>
          <a:p>
            <a:r>
              <a:rPr lang="en-US" baseline="0" dirty="0"/>
              <a:t>DPR/IED tend to be safety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96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multiple</a:t>
            </a:r>
            <a:r>
              <a:rPr lang="en-US" baseline="0" dirty="0"/>
              <a:t> vendor</a:t>
            </a:r>
          </a:p>
          <a:p>
            <a:r>
              <a:rPr lang="en-US" baseline="0" dirty="0"/>
              <a:t>Changed to reflect business/security trends</a:t>
            </a:r>
          </a:p>
          <a:p>
            <a:r>
              <a:rPr lang="en-US" baseline="0" dirty="0"/>
              <a:t>Generally interoperable and off-the-shelf</a:t>
            </a:r>
          </a:p>
          <a:p>
            <a:r>
              <a:rPr lang="en-US" baseline="0" dirty="0"/>
              <a:t>Typical operating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89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multiple</a:t>
            </a:r>
            <a:r>
              <a:rPr lang="en-US" baseline="0" dirty="0"/>
              <a:t> vendor</a:t>
            </a:r>
          </a:p>
          <a:p>
            <a:r>
              <a:rPr lang="en-US" baseline="0" dirty="0"/>
              <a:t>Changed to reflect business/security trends</a:t>
            </a:r>
          </a:p>
          <a:p>
            <a:r>
              <a:rPr lang="en-US" baseline="0" dirty="0"/>
              <a:t>Generally interoperable and off-the-shelf</a:t>
            </a:r>
          </a:p>
          <a:p>
            <a:r>
              <a:rPr lang="en-US" baseline="0" dirty="0"/>
              <a:t>Typical operating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54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“Back when no one would ever do anything bad to anyone on a network….”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91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“Back when no one would ever do anything bad to anyone on a network….”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8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 So how did I</a:t>
            </a:r>
            <a:r>
              <a:rPr lang="en-US" baseline="0" dirty="0"/>
              <a:t> end up doing SCADA work?  That’s a good story….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68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“Back when no one would ever do anything bad to anyone on a network….”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89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“Back when no one would ever do anything bad to anyone on a network….”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4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66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 </a:t>
            </a:r>
            <a:r>
              <a:rPr lang="en-US" dirty="0" err="1"/>
              <a:t>Stux</a:t>
            </a:r>
            <a:r>
              <a:rPr lang="en-US" dirty="0"/>
              <a:t>, </a:t>
            </a:r>
            <a:r>
              <a:rPr lang="en-US" dirty="0" err="1"/>
              <a:t>Duqu</a:t>
            </a:r>
            <a:r>
              <a:rPr lang="en-US" dirty="0"/>
              <a:t>, Flame….old news right? Ask</a:t>
            </a:r>
            <a:r>
              <a:rPr lang="en-US" baseline="0" dirty="0"/>
              <a:t> about Ukraine cyber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35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Coordinated:  around 30 minutes all were attacked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0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51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 But Dan, you say…that’s Ukraine</a:t>
            </a:r>
            <a:r>
              <a:rPr lang="en-US" baseline="0" dirty="0"/>
              <a:t> and an alleged state actor….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8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Aegis</a:t>
            </a:r>
            <a:r>
              <a:rPr lang="en-US" baseline="0" dirty="0"/>
              <a:t> </a:t>
            </a:r>
            <a:r>
              <a:rPr lang="en-US" baseline="0" dirty="0" err="1"/>
              <a:t>fuzzer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95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2003,</a:t>
            </a:r>
            <a:r>
              <a:rPr lang="en-US" baseline="0" dirty="0"/>
              <a:t> pump station on West Bank.  NT 3.5 in emergency center</a:t>
            </a:r>
          </a:p>
          <a:p>
            <a:pPr marL="342900" indent="-342900">
              <a:buAutoNum type="arabicPeriod"/>
            </a:pPr>
            <a:r>
              <a:rPr lang="en-US" baseline="0" dirty="0"/>
              <a:t>2003, Matrix Reloaded hacking scene </a:t>
            </a:r>
          </a:p>
          <a:p>
            <a:pPr marL="342900" indent="-342900">
              <a:buAutoNum type="arabicPeriod"/>
            </a:pPr>
            <a:r>
              <a:rPr lang="en-US" baseline="0" dirty="0"/>
              <a:t>2015, current job</a:t>
            </a:r>
          </a:p>
          <a:p>
            <a:pPr marL="342900" indent="-342900">
              <a:buAutoNum type="arabicPeriod"/>
            </a:pPr>
            <a:endParaRPr lang="en-US" baseline="0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2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2003,</a:t>
            </a:r>
            <a:r>
              <a:rPr lang="en-US" baseline="0" dirty="0"/>
              <a:t> pump station on West Bank.  NT 3.5 in emergency center</a:t>
            </a:r>
          </a:p>
          <a:p>
            <a:pPr marL="342900" indent="-342900">
              <a:buAutoNum type="arabicPeriod"/>
            </a:pPr>
            <a:r>
              <a:rPr lang="en-US" baseline="0" dirty="0"/>
              <a:t>2003, Matrix Reloaded hacking scene </a:t>
            </a:r>
          </a:p>
          <a:p>
            <a:pPr marL="342900" indent="-342900">
              <a:buAutoNum type="arabicPeriod"/>
            </a:pPr>
            <a:r>
              <a:rPr lang="en-US" baseline="0" dirty="0"/>
              <a:t>2015, current job</a:t>
            </a:r>
          </a:p>
          <a:p>
            <a:pPr marL="342900" indent="-342900">
              <a:buAutoNum type="arabicPeriod"/>
            </a:pPr>
            <a:endParaRPr lang="en-US" baseline="0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53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measuring</a:t>
            </a:r>
            <a:r>
              <a:rPr lang="en-US" baseline="0" dirty="0"/>
              <a:t> the same thing, time after time, with accuracy (pressure, voltage, volume,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  <a:p>
            <a:pPr marL="342900" indent="-342900">
              <a:buAutoNum type="arabicPeriod"/>
            </a:pPr>
            <a:r>
              <a:rPr lang="en-US" baseline="0" dirty="0"/>
              <a:t>Cascading failure, safety interlock, circuit breaker</a:t>
            </a:r>
          </a:p>
          <a:p>
            <a:pPr marL="342900" indent="-342900">
              <a:buAutoNum type="arabicPeriod"/>
            </a:pPr>
            <a:r>
              <a:rPr lang="en-US" baseline="0" dirty="0"/>
              <a:t>Pipelines, power grids, offshore drilling</a:t>
            </a:r>
          </a:p>
          <a:p>
            <a:pPr marL="342900" indent="-342900">
              <a:buAutoNum type="arabicPeriod"/>
            </a:pPr>
            <a:r>
              <a:rPr lang="en-US" baseline="0" dirty="0"/>
              <a:t>Radiation, cold, heat, underwater, caustic chemicals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8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Proportional</a:t>
            </a:r>
            <a:r>
              <a:rPr lang="en-US" baseline="0" dirty="0"/>
              <a:t> greatest weight in measurement</a:t>
            </a:r>
          </a:p>
          <a:p>
            <a:r>
              <a:rPr lang="en-US" baseline="0" dirty="0"/>
              <a:t>Derivative designed to reduce overshoot</a:t>
            </a:r>
          </a:p>
          <a:p>
            <a:endParaRPr lang="en-US" baseline="0" dirty="0"/>
          </a:p>
          <a:p>
            <a:r>
              <a:rPr lang="en-US" baseline="0" dirty="0"/>
              <a:t>Room temp measurement for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5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1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0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5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6/6/2017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Beginner’s Guide to 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TO NEVER SLEEP SOUNDLY AGAIN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Dan </a:t>
            </a:r>
            <a:r>
              <a:rPr lang="en-US" baseline="0" dirty="0" err="1"/>
              <a:t>bOUGERE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</a:t>
            </a:r>
          </a:p>
          <a:p>
            <a:r>
              <a:rPr lang="en-US" dirty="0"/>
              <a:t>Batch</a:t>
            </a:r>
          </a:p>
          <a:p>
            <a:r>
              <a:rPr lang="en-US" dirty="0"/>
              <a:t>Continuous</a:t>
            </a:r>
          </a:p>
          <a:p>
            <a:r>
              <a:rPr lang="en-US" dirty="0"/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244076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Processes – Discrete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Most industrial or robotic production of individual units</a:t>
            </a:r>
          </a:p>
          <a:p>
            <a:pPr lvl="0"/>
            <a:r>
              <a:rPr lang="en-US" dirty="0"/>
              <a:t>Individual components responsible for one job</a:t>
            </a:r>
          </a:p>
          <a:p>
            <a:pPr lvl="0"/>
            <a:r>
              <a:rPr lang="en-US" dirty="0"/>
              <a:t>Think</a:t>
            </a:r>
            <a:r>
              <a:rPr lang="en-US" baseline="0" dirty="0"/>
              <a:t> widgets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3481303"/>
            <a:ext cx="4037172" cy="26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Processes – Batch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Input -&gt; Process -&gt; Output</a:t>
            </a:r>
          </a:p>
          <a:p>
            <a:pPr lvl="0"/>
            <a:r>
              <a:rPr lang="en-US" dirty="0"/>
              <a:t>Mostly associated with pharmaceuticals, chemicals, food, etc.</a:t>
            </a:r>
          </a:p>
          <a:p>
            <a:pPr lvl="0"/>
            <a:r>
              <a:rPr lang="en-US" dirty="0"/>
              <a:t>Small to medium amounts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84" y="3496498"/>
            <a:ext cx="5105400" cy="2667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4419" y="6156904"/>
            <a:ext cx="159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 AMC Networks </a:t>
            </a:r>
          </a:p>
        </p:txBody>
      </p:sp>
    </p:spTree>
    <p:extLst>
      <p:ext uri="{BB962C8B-B14F-4D97-AF65-F5344CB8AC3E}">
        <p14:creationId xmlns:p14="http://schemas.microsoft.com/office/powerpoint/2010/main" val="83916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Processes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 </a:t>
            </a:r>
            <a:r>
              <a:rPr lang="en-US" dirty="0"/>
              <a:t>Continuous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Process</a:t>
            </a:r>
            <a:r>
              <a:rPr lang="en-US" baseline="0" dirty="0"/>
              <a:t> that is generally uninterrupted over time</a:t>
            </a:r>
            <a:endParaRPr lang="en-US" dirty="0"/>
          </a:p>
          <a:p>
            <a:pPr lvl="0"/>
            <a:r>
              <a:rPr lang="en-US" dirty="0"/>
              <a:t>Constant input of materials -&gt; constant output of product</a:t>
            </a:r>
          </a:p>
          <a:p>
            <a:pPr lvl="0"/>
            <a:r>
              <a:rPr lang="en-US" dirty="0"/>
              <a:t>Large quantities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95" y="3434943"/>
            <a:ext cx="4093689" cy="2729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61612" y="6164069"/>
            <a:ext cx="121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 20</a:t>
            </a:r>
            <a:r>
              <a:rPr lang="en-US" sz="1000" baseline="30000" dirty="0"/>
              <a:t>th</a:t>
            </a:r>
            <a:r>
              <a:rPr lang="en-US" sz="1000" dirty="0"/>
              <a:t> Century Fox </a:t>
            </a:r>
          </a:p>
        </p:txBody>
      </p:sp>
    </p:spTree>
    <p:extLst>
      <p:ext uri="{BB962C8B-B14F-4D97-AF65-F5344CB8AC3E}">
        <p14:creationId xmlns:p14="http://schemas.microsoft.com/office/powerpoint/2010/main" val="40887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Processes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 </a:t>
            </a:r>
            <a:r>
              <a:rPr lang="en-US" dirty="0"/>
              <a:t>Hybrid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Combination of any or all</a:t>
            </a:r>
          </a:p>
          <a:p>
            <a:pPr lvl="0"/>
            <a:r>
              <a:rPr lang="en-US" dirty="0"/>
              <a:t>An example is regional ATC</a:t>
            </a:r>
          </a:p>
          <a:p>
            <a:pPr lvl="1"/>
            <a:r>
              <a:rPr lang="en-US" dirty="0"/>
              <a:t>Plane takes off from continuous airport</a:t>
            </a:r>
          </a:p>
          <a:p>
            <a:pPr lvl="1"/>
            <a:r>
              <a:rPr lang="en-US" dirty="0"/>
              <a:t>Flight path is a discrete system of </a:t>
            </a:r>
            <a:br>
              <a:rPr lang="en-US" dirty="0"/>
            </a:br>
            <a:r>
              <a:rPr lang="en-US" dirty="0"/>
              <a:t>hand offs to other ATCs</a:t>
            </a:r>
          </a:p>
          <a:p>
            <a:pPr lvl="1"/>
            <a:r>
              <a:rPr lang="en-US" dirty="0"/>
              <a:t>Lands at destination continuous airport</a:t>
            </a:r>
          </a:p>
          <a:p>
            <a:pPr lvl="1"/>
            <a:r>
              <a:rPr lang="en-US" dirty="0"/>
              <a:t>Coordinated by regional ATC that monitors</a:t>
            </a:r>
            <a:br>
              <a:rPr lang="en-US" dirty="0"/>
            </a:br>
            <a:r>
              <a:rPr lang="en-US" dirty="0"/>
              <a:t>entire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84" y="3268469"/>
            <a:ext cx="4343400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4012" y="6164069"/>
            <a:ext cx="121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 20</a:t>
            </a:r>
            <a:r>
              <a:rPr lang="en-US" sz="1000" baseline="30000" dirty="0"/>
              <a:t>th</a:t>
            </a:r>
            <a:r>
              <a:rPr lang="en-US" sz="1000" dirty="0"/>
              <a:t> Century Fox </a:t>
            </a:r>
          </a:p>
        </p:txBody>
      </p:sp>
    </p:spTree>
    <p:extLst>
      <p:ext uri="{BB962C8B-B14F-4D97-AF65-F5344CB8AC3E}">
        <p14:creationId xmlns:p14="http://schemas.microsoft.com/office/powerpoint/2010/main" val="355954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Categories of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Control System (DCS)/Supervisory Control and Data Acquisition (SCADA)</a:t>
            </a:r>
          </a:p>
          <a:p>
            <a:r>
              <a:rPr lang="en-US" dirty="0"/>
              <a:t>Process Control System (PCS)</a:t>
            </a:r>
          </a:p>
          <a:p>
            <a:r>
              <a:rPr lang="en-US" dirty="0"/>
              <a:t>Energy Management System (EMS)</a:t>
            </a:r>
          </a:p>
          <a:p>
            <a:r>
              <a:rPr lang="en-US" dirty="0"/>
              <a:t>Building Management System (BMS)</a:t>
            </a:r>
          </a:p>
          <a:p>
            <a:r>
              <a:rPr lang="en-US" dirty="0"/>
              <a:t>Safety Instrumented System (SIS)</a:t>
            </a:r>
          </a:p>
        </p:txBody>
      </p:sp>
    </p:spTree>
    <p:extLst>
      <p:ext uri="{BB962C8B-B14F-4D97-AF65-F5344CB8AC3E}">
        <p14:creationId xmlns:p14="http://schemas.microsoft.com/office/powerpoint/2010/main" val="41114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ICS and IT</a:t>
            </a:r>
          </a:p>
        </p:txBody>
      </p:sp>
    </p:spTree>
    <p:extLst>
      <p:ext uri="{BB962C8B-B14F-4D97-AF65-F5344CB8AC3E}">
        <p14:creationId xmlns:p14="http://schemas.microsoft.com/office/powerpoint/2010/main" val="30051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ICS and 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12447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  <a:p>
            <a:r>
              <a:rPr lang="en-US" dirty="0"/>
              <a:t>Workstations</a:t>
            </a:r>
          </a:p>
          <a:p>
            <a:r>
              <a:rPr lang="en-US" dirty="0"/>
              <a:t>Network Equipment</a:t>
            </a:r>
          </a:p>
          <a:p>
            <a:pPr lvl="1"/>
            <a:r>
              <a:rPr lang="en-US" dirty="0"/>
              <a:t>Physical Medium (Ethernet, Wireless,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Routers, Switches,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Perimeter Defense</a:t>
            </a:r>
          </a:p>
        </p:txBody>
      </p:sp>
    </p:spTree>
    <p:extLst>
      <p:ext uri="{BB962C8B-B14F-4D97-AF65-F5344CB8AC3E}">
        <p14:creationId xmlns:p14="http://schemas.microsoft.com/office/powerpoint/2010/main" val="79235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Machine Interface (HMI)</a:t>
            </a:r>
          </a:p>
          <a:p>
            <a:r>
              <a:rPr lang="en-US" dirty="0"/>
              <a:t>Data Historian</a:t>
            </a:r>
          </a:p>
          <a:p>
            <a:r>
              <a:rPr lang="en-US" dirty="0"/>
              <a:t>Control Servers</a:t>
            </a:r>
          </a:p>
          <a:p>
            <a:r>
              <a:rPr lang="en-US" dirty="0"/>
              <a:t>Programmable Logic Controller (PLC)</a:t>
            </a:r>
          </a:p>
        </p:txBody>
      </p:sp>
    </p:spTree>
    <p:extLst>
      <p:ext uri="{BB962C8B-B14F-4D97-AF65-F5344CB8AC3E}">
        <p14:creationId xmlns:p14="http://schemas.microsoft.com/office/powerpoint/2010/main" val="36077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We Will Cover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Overview of ICS</a:t>
            </a:r>
            <a:endParaRPr lang="en-US" baseline="0" dirty="0"/>
          </a:p>
          <a:p>
            <a:r>
              <a:rPr lang="en-US" dirty="0"/>
              <a:t>Contrasting </a:t>
            </a:r>
            <a:r>
              <a:rPr lang="en-US" baseline="0" dirty="0"/>
              <a:t>ICS and IT</a:t>
            </a:r>
          </a:p>
          <a:p>
            <a:r>
              <a:rPr lang="en-US" baseline="0" dirty="0"/>
              <a:t>Why This Is Scary</a:t>
            </a:r>
          </a:p>
          <a:p>
            <a:r>
              <a:rPr lang="en-US" baseline="0" dirty="0"/>
              <a:t>Call to Arms</a:t>
            </a:r>
          </a:p>
        </p:txBody>
      </p:sp>
    </p:spTree>
    <p:extLst>
      <p:ext uri="{BB962C8B-B14F-4D97-AF65-F5344CB8AC3E}">
        <p14:creationId xmlns:p14="http://schemas.microsoft.com/office/powerpoint/2010/main" val="21249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Workstations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Human Machine Interface (HMI)</a:t>
            </a:r>
          </a:p>
          <a:p>
            <a:pPr lvl="0"/>
            <a:r>
              <a:rPr lang="en-US" dirty="0"/>
              <a:t>Engineering</a:t>
            </a:r>
          </a:p>
          <a:p>
            <a:pPr lvl="0"/>
            <a:r>
              <a:rPr lang="en-US" dirty="0"/>
              <a:t>Programmable Logic Controller (PLC)</a:t>
            </a:r>
          </a:p>
          <a:p>
            <a:pPr lvl="1"/>
            <a:r>
              <a:rPr lang="en-US" dirty="0"/>
              <a:t>Older models had limited capabilities		</a:t>
            </a:r>
          </a:p>
          <a:p>
            <a:pPr lvl="1"/>
            <a:r>
              <a:rPr lang="en-US" dirty="0"/>
              <a:t>Newer ones blur roles depending on the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11048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Network</a:t>
            </a:r>
            <a:r>
              <a:rPr lang="en-US" baseline="0" dirty="0"/>
              <a:t> Equipment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Our multi-role friend the PLC</a:t>
            </a:r>
          </a:p>
          <a:p>
            <a:r>
              <a:rPr lang="en-US" dirty="0"/>
              <a:t>Remote [</a:t>
            </a:r>
            <a:r>
              <a:rPr lang="en-US" dirty="0" err="1"/>
              <a:t>Terminal|Telemetry</a:t>
            </a:r>
            <a:r>
              <a:rPr lang="en-US" dirty="0"/>
              <a:t>] Units</a:t>
            </a:r>
          </a:p>
          <a:p>
            <a:r>
              <a:rPr lang="en-US" dirty="0"/>
              <a:t>Data Concentrators</a:t>
            </a:r>
          </a:p>
          <a:p>
            <a:r>
              <a:rPr lang="en-US" dirty="0"/>
              <a:t>Digital Protective Relay (DPR)</a:t>
            </a:r>
          </a:p>
          <a:p>
            <a:r>
              <a:rPr lang="en-US" dirty="0"/>
              <a:t>Intelligent End Device (IED)</a:t>
            </a:r>
          </a:p>
        </p:txBody>
      </p:sp>
    </p:spTree>
    <p:extLst>
      <p:ext uri="{BB962C8B-B14F-4D97-AF65-F5344CB8AC3E}">
        <p14:creationId xmlns:p14="http://schemas.microsoft.com/office/powerpoint/2010/main" val="19977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ICS and 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8033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–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OS</a:t>
            </a:r>
          </a:p>
          <a:p>
            <a:pPr lvl="1"/>
            <a:r>
              <a:rPr lang="en-US" dirty="0"/>
              <a:t>Monolithic kernel for servers and workstations</a:t>
            </a:r>
          </a:p>
          <a:p>
            <a:pPr lvl="1"/>
            <a:r>
              <a:rPr lang="en-US" dirty="0"/>
              <a:t>Commodity microkernel for network equipment</a:t>
            </a:r>
          </a:p>
          <a:p>
            <a:pPr lvl="1"/>
            <a:r>
              <a:rPr lang="en-US" dirty="0"/>
              <a:t>Patched and updated (theoretically) </a:t>
            </a:r>
          </a:p>
          <a:p>
            <a:r>
              <a:rPr lang="en-US" dirty="0"/>
              <a:t>Commodity Software</a:t>
            </a:r>
          </a:p>
          <a:p>
            <a:pPr lvl="1"/>
            <a:r>
              <a:rPr lang="en-US" dirty="0"/>
              <a:t>Office Productivity Suites</a:t>
            </a:r>
          </a:p>
          <a:p>
            <a:pPr lvl="1"/>
            <a:r>
              <a:rPr lang="en-US" dirty="0" err="1"/>
              <a:t>AntiVirus</a:t>
            </a:r>
            <a:r>
              <a:rPr lang="en-US" dirty="0"/>
              <a:t>/HIDS</a:t>
            </a:r>
          </a:p>
        </p:txBody>
      </p:sp>
    </p:spTree>
    <p:extLst>
      <p:ext uri="{BB962C8B-B14F-4D97-AF65-F5344CB8AC3E}">
        <p14:creationId xmlns:p14="http://schemas.microsoft.com/office/powerpoint/2010/main" val="275309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Time Operating Systems (RTOS)</a:t>
            </a:r>
          </a:p>
          <a:p>
            <a:pPr lvl="1"/>
            <a:r>
              <a:rPr lang="en-US" dirty="0"/>
              <a:t>Different scheduling schemes that focus on eliminating locks and resource hogging (round robin, </a:t>
            </a:r>
            <a:r>
              <a:rPr lang="en-US" dirty="0" err="1"/>
              <a:t>etc</a:t>
            </a:r>
            <a:r>
              <a:rPr lang="en-US" dirty="0"/>
              <a:t>) along with interrupts</a:t>
            </a:r>
          </a:p>
          <a:p>
            <a:pPr lvl="1"/>
            <a:r>
              <a:rPr lang="en-US" dirty="0"/>
              <a:t>Bare necessities needed to function</a:t>
            </a:r>
          </a:p>
          <a:p>
            <a:pPr lvl="1"/>
            <a:r>
              <a:rPr lang="en-US" dirty="0"/>
              <a:t>Tend to reboot if a halt or other system delay is encountered</a:t>
            </a:r>
          </a:p>
          <a:p>
            <a:pPr lvl="1"/>
            <a:r>
              <a:rPr lang="en-US" dirty="0"/>
              <a:t>Typically not patched or updated proprietary code, may violate maintenance or support agreements</a:t>
            </a:r>
          </a:p>
          <a:p>
            <a:pPr lvl="1"/>
            <a:r>
              <a:rPr lang="en-US" dirty="0"/>
              <a:t>Popular versions</a:t>
            </a:r>
          </a:p>
          <a:p>
            <a:pPr lvl="2"/>
            <a:r>
              <a:rPr lang="en-US" dirty="0"/>
              <a:t>QNX</a:t>
            </a:r>
          </a:p>
          <a:p>
            <a:pPr lvl="2"/>
            <a:r>
              <a:rPr lang="en-US" dirty="0"/>
              <a:t>VxWorks</a:t>
            </a:r>
          </a:p>
          <a:p>
            <a:pPr lvl="2"/>
            <a:r>
              <a:rPr lang="en-US" dirty="0"/>
              <a:t>Windows CE</a:t>
            </a:r>
          </a:p>
        </p:txBody>
      </p:sp>
    </p:spTree>
    <p:extLst>
      <p:ext uri="{BB962C8B-B14F-4D97-AF65-F5344CB8AC3E}">
        <p14:creationId xmlns:p14="http://schemas.microsoft.com/office/powerpoint/2010/main" val="14988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Overwhelmingly Ethernet, TCP/IP, </a:t>
            </a:r>
            <a:r>
              <a:rPr lang="en-US" dirty="0" err="1"/>
              <a:t>Wifi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0"/>
            <a:r>
              <a:rPr lang="en-US" dirty="0"/>
              <a:t>Well documented and evolved</a:t>
            </a:r>
          </a:p>
          <a:p>
            <a:pPr lvl="0"/>
            <a:r>
              <a:rPr lang="en-US" dirty="0"/>
              <a:t>Many now have security built directly in</a:t>
            </a:r>
          </a:p>
          <a:p>
            <a:pPr lvl="0"/>
            <a:r>
              <a:rPr lang="en-US" dirty="0"/>
              <a:t>Designed to be interoperable between a multitude of vendors</a:t>
            </a:r>
          </a:p>
          <a:p>
            <a:pPr lvl="0"/>
            <a:r>
              <a:rPr lang="en-US" dirty="0"/>
              <a:t>Not overly concerned with packet or data loss, overhead, or size</a:t>
            </a:r>
          </a:p>
        </p:txBody>
      </p:sp>
    </p:spTree>
    <p:extLst>
      <p:ext uri="{BB962C8B-B14F-4D97-AF65-F5344CB8AC3E}">
        <p14:creationId xmlns:p14="http://schemas.microsoft.com/office/powerpoint/2010/main" val="361532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Ancient design (some from late 70s)</a:t>
            </a:r>
          </a:p>
          <a:p>
            <a:pPr lvl="0"/>
            <a:r>
              <a:rPr lang="en-US" dirty="0"/>
              <a:t>For some, simple design is best (</a:t>
            </a:r>
            <a:r>
              <a:rPr lang="en-US" dirty="0" err="1"/>
              <a:t>ModBUS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Coil – 1 bit Boolean, read-write</a:t>
            </a:r>
          </a:p>
          <a:p>
            <a:pPr lvl="1"/>
            <a:r>
              <a:rPr lang="en-US" dirty="0"/>
              <a:t>Discrete Input – 1 bit Boolean, read only</a:t>
            </a:r>
          </a:p>
          <a:p>
            <a:pPr lvl="1"/>
            <a:r>
              <a:rPr lang="en-US" dirty="0"/>
              <a:t>Input Register –  16 bit read only, typically measurements and statuses</a:t>
            </a:r>
          </a:p>
          <a:p>
            <a:pPr lvl="1"/>
            <a:r>
              <a:rPr lang="en-US" dirty="0"/>
              <a:t>Holding Register – 16 bit read-write, typically configuration information</a:t>
            </a:r>
          </a:p>
          <a:p>
            <a:pPr lvl="0"/>
            <a:r>
              <a:rPr lang="en-US" dirty="0"/>
              <a:t>Master constructs request to read a certain value from slave, sends appropriate values in the above, slave responds accordingly and only when polled</a:t>
            </a:r>
          </a:p>
          <a:p>
            <a:pPr marL="377886" lvl="1" indent="0">
              <a:buNone/>
            </a:pPr>
            <a:endParaRPr lang="en-US" dirty="0"/>
          </a:p>
          <a:p>
            <a:pPr marL="377886" lvl="1" indent="0">
              <a:buNone/>
            </a:pPr>
            <a:r>
              <a:rPr lang="en-US" dirty="0"/>
              <a:t>http://goo.gl/VDRcA5 - Simply Modbus: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8466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 </a:t>
            </a:r>
            <a:r>
              <a:rPr lang="en-US" dirty="0"/>
              <a:t>Protocols DNP3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others, more complexity is better (DNP3)</a:t>
            </a:r>
          </a:p>
          <a:p>
            <a:pPr lvl="1"/>
            <a:r>
              <a:rPr lang="en-US" dirty="0"/>
              <a:t>Binary </a:t>
            </a:r>
            <a:r>
              <a:rPr lang="en-US" dirty="0" err="1"/>
              <a:t>Input/Output</a:t>
            </a:r>
            <a:r>
              <a:rPr lang="en-US" dirty="0"/>
              <a:t> – measures on/off state</a:t>
            </a:r>
          </a:p>
          <a:p>
            <a:pPr lvl="1"/>
            <a:r>
              <a:rPr lang="en-US" dirty="0"/>
              <a:t>Analog </a:t>
            </a:r>
            <a:r>
              <a:rPr lang="en-US" dirty="0" err="1"/>
              <a:t>Input/Output</a:t>
            </a:r>
            <a:r>
              <a:rPr lang="en-US" dirty="0"/>
              <a:t> – voltage, current, temperature, water levels</a:t>
            </a:r>
          </a:p>
          <a:p>
            <a:pPr lvl="1"/>
            <a:r>
              <a:rPr lang="en-US" dirty="0"/>
              <a:t>Count – self-evident</a:t>
            </a:r>
          </a:p>
          <a:p>
            <a:pPr lvl="1"/>
            <a:r>
              <a:rPr lang="en-US" dirty="0"/>
              <a:t>Files – transmit to Master or Slave</a:t>
            </a:r>
          </a:p>
          <a:p>
            <a:pPr lvl="1"/>
            <a:r>
              <a:rPr lang="en-US" dirty="0"/>
              <a:t>Flag – single octet with fields indicating on line, restart, </a:t>
            </a:r>
            <a:r>
              <a:rPr lang="en-US" dirty="0" err="1"/>
              <a:t>comm</a:t>
            </a:r>
            <a:r>
              <a:rPr lang="en-US" dirty="0"/>
              <a:t> loss downstream, data is forced, over range value</a:t>
            </a:r>
          </a:p>
          <a:p>
            <a:pPr marL="377886" lvl="1" indent="0">
              <a:buNone/>
            </a:pPr>
            <a:endParaRPr lang="en-US" dirty="0"/>
          </a:p>
          <a:p>
            <a:pPr marL="377886" lvl="1" indent="0">
              <a:buNone/>
            </a:pPr>
            <a:r>
              <a:rPr lang="en-US" dirty="0"/>
              <a:t>http://goo.gl/0auAsW - DNP3 Primer</a:t>
            </a:r>
          </a:p>
        </p:txBody>
      </p:sp>
    </p:spTree>
    <p:extLst>
      <p:ext uri="{BB962C8B-B14F-4D97-AF65-F5344CB8AC3E}">
        <p14:creationId xmlns:p14="http://schemas.microsoft.com/office/powerpoint/2010/main" val="32391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Protocols</a:t>
            </a:r>
            <a:r>
              <a:rPr lang="en-US" baseline="0" dirty="0"/>
              <a:t> </a:t>
            </a:r>
            <a:r>
              <a:rPr lang="en-US" dirty="0"/>
              <a:t>–</a:t>
            </a:r>
            <a:r>
              <a:rPr lang="en-US" baseline="0" dirty="0"/>
              <a:t> </a:t>
            </a:r>
            <a:r>
              <a:rPr lang="en-US" dirty="0"/>
              <a:t>DNP3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Values</a:t>
            </a:r>
          </a:p>
          <a:p>
            <a:pPr lvl="2"/>
            <a:r>
              <a:rPr lang="en-US" dirty="0"/>
              <a:t>16/32 bit integer</a:t>
            </a:r>
          </a:p>
          <a:p>
            <a:pPr lvl="2"/>
            <a:r>
              <a:rPr lang="en-US" dirty="0"/>
              <a:t>16/32 bit integer with flag</a:t>
            </a:r>
          </a:p>
          <a:p>
            <a:pPr lvl="2"/>
            <a:r>
              <a:rPr lang="en-US" dirty="0"/>
              <a:t>16/32 bit integer with flag and event time</a:t>
            </a:r>
          </a:p>
          <a:p>
            <a:pPr lvl="2"/>
            <a:r>
              <a:rPr lang="en-US" dirty="0"/>
              <a:t>16/32 bit float </a:t>
            </a:r>
          </a:p>
          <a:p>
            <a:pPr lvl="2"/>
            <a:r>
              <a:rPr lang="en-US" dirty="0"/>
              <a:t>16/32 bit float with flag</a:t>
            </a:r>
          </a:p>
          <a:p>
            <a:pPr lvl="2"/>
            <a:r>
              <a:rPr lang="en-US" dirty="0"/>
              <a:t>16/32 bit float with flag and event time</a:t>
            </a:r>
          </a:p>
          <a:p>
            <a:r>
              <a:rPr lang="en-US" dirty="0"/>
              <a:t>Master can poll, but slave can also report without request</a:t>
            </a:r>
          </a:p>
          <a:p>
            <a:pPr marL="377886" lvl="1" indent="0">
              <a:buNone/>
            </a:pPr>
            <a:endParaRPr lang="en-US" dirty="0"/>
          </a:p>
          <a:p>
            <a:pPr marL="377886" lvl="1" indent="0">
              <a:buNone/>
            </a:pPr>
            <a:endParaRPr lang="en-US" dirty="0"/>
          </a:p>
          <a:p>
            <a:pPr marL="377886" lvl="1" indent="0">
              <a:buNone/>
            </a:pPr>
            <a:r>
              <a:rPr lang="en-US" dirty="0"/>
              <a:t>http://goo.gl/0auAsW - DNP3 Primer</a:t>
            </a:r>
          </a:p>
        </p:txBody>
      </p:sp>
    </p:spTree>
    <p:extLst>
      <p:ext uri="{BB962C8B-B14F-4D97-AF65-F5344CB8AC3E}">
        <p14:creationId xmlns:p14="http://schemas.microsoft.com/office/powerpoint/2010/main" val="10009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 </a:t>
            </a:r>
            <a:r>
              <a:rPr lang="en-US" dirty="0"/>
              <a:t>Protocols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can be encapsulated</a:t>
            </a:r>
          </a:p>
          <a:p>
            <a:pPr lvl="1"/>
            <a:r>
              <a:rPr lang="en-US" dirty="0"/>
              <a:t>Ethernet</a:t>
            </a:r>
          </a:p>
          <a:p>
            <a:pPr lvl="1"/>
            <a:r>
              <a:rPr lang="en-US" dirty="0"/>
              <a:t>TCP/IP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/GPRS</a:t>
            </a:r>
          </a:p>
          <a:p>
            <a:r>
              <a:rPr lang="en-US" dirty="0"/>
              <a:t>But suffer drawbacks</a:t>
            </a:r>
          </a:p>
          <a:p>
            <a:pPr lvl="1"/>
            <a:r>
              <a:rPr lang="en-US" dirty="0"/>
              <a:t>Old equipment may not work and need media converters, bumps-in-the-wire,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Bad people understand these protocols very well, and the underlying protocol is a kitten in a shark tank</a:t>
            </a:r>
          </a:p>
        </p:txBody>
      </p:sp>
    </p:spTree>
    <p:extLst>
      <p:ext uri="{BB962C8B-B14F-4D97-AF65-F5344CB8AC3E}">
        <p14:creationId xmlns:p14="http://schemas.microsoft.com/office/powerpoint/2010/main" val="218849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ICS and 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concerns</a:t>
            </a:r>
          </a:p>
        </p:txBody>
      </p:sp>
    </p:spTree>
    <p:extLst>
      <p:ext uri="{BB962C8B-B14F-4D97-AF65-F5344CB8AC3E}">
        <p14:creationId xmlns:p14="http://schemas.microsoft.com/office/powerpoint/2010/main" val="8518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</a:t>
            </a:r>
          </a:p>
          <a:p>
            <a:pPr lvl="1"/>
            <a:r>
              <a:rPr lang="en-US" dirty="0"/>
              <a:t>Making money</a:t>
            </a:r>
          </a:p>
          <a:p>
            <a:pPr lvl="1"/>
            <a:r>
              <a:rPr lang="en-US" dirty="0"/>
              <a:t>Helping to make money</a:t>
            </a:r>
          </a:p>
          <a:p>
            <a:r>
              <a:rPr lang="en-US" dirty="0"/>
              <a:t>Non-Profit</a:t>
            </a:r>
          </a:p>
          <a:p>
            <a:pPr lvl="1"/>
            <a:r>
              <a:rPr lang="en-US" dirty="0"/>
              <a:t>Can still be about making money</a:t>
            </a:r>
          </a:p>
          <a:p>
            <a:pPr lvl="1"/>
            <a:r>
              <a:rPr lang="en-US" dirty="0"/>
              <a:t>Getting the message out</a:t>
            </a:r>
          </a:p>
          <a:p>
            <a:r>
              <a:rPr lang="en-US" dirty="0"/>
              <a:t>Confidentiality stressed over Integrity or Availability</a:t>
            </a:r>
          </a:p>
        </p:txBody>
      </p:sp>
    </p:spTree>
    <p:extLst>
      <p:ext uri="{BB962C8B-B14F-4D97-AF65-F5344CB8AC3E}">
        <p14:creationId xmlns:p14="http://schemas.microsoft.com/office/powerpoint/2010/main" val="20433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making sure things run as smoothly as possible with as few “human resources” as possible.</a:t>
            </a:r>
          </a:p>
          <a:p>
            <a:r>
              <a:rPr lang="en-US" dirty="0"/>
              <a:t>Making sure that any dangerous processes are conducted as safely as possible</a:t>
            </a:r>
          </a:p>
          <a:p>
            <a:r>
              <a:rPr lang="en-US" dirty="0"/>
              <a:t>Finally, making sure that the process itself is done as efficiently as possible.</a:t>
            </a:r>
          </a:p>
          <a:p>
            <a:r>
              <a:rPr lang="en-US" dirty="0"/>
              <a:t>Availability stressed over Integrity or Confidentiality</a:t>
            </a:r>
          </a:p>
        </p:txBody>
      </p:sp>
    </p:spTree>
    <p:extLst>
      <p:ext uri="{BB962C8B-B14F-4D97-AF65-F5344CB8AC3E}">
        <p14:creationId xmlns:p14="http://schemas.microsoft.com/office/powerpoint/2010/main" val="13634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Downtime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SLAs for critical systems/processes</a:t>
            </a:r>
          </a:p>
          <a:p>
            <a:r>
              <a:rPr lang="en-US" dirty="0"/>
              <a:t>Regular/frequent windows</a:t>
            </a:r>
          </a:p>
          <a:p>
            <a:r>
              <a:rPr lang="en-US" dirty="0"/>
              <a:t>Unplanned outages can be bad, but not life threatening</a:t>
            </a:r>
          </a:p>
          <a:p>
            <a:pPr lvl="1"/>
            <a:r>
              <a:rPr lang="en-US" dirty="0"/>
              <a:t>No matter what sales says, it isn’t actually “life threatening”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884" y="4306694"/>
            <a:ext cx="2476500" cy="1857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9212" y="6139495"/>
            <a:ext cx="159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 Homestarrunner.com </a:t>
            </a:r>
          </a:p>
        </p:txBody>
      </p:sp>
    </p:spTree>
    <p:extLst>
      <p:ext uri="{BB962C8B-B14F-4D97-AF65-F5344CB8AC3E}">
        <p14:creationId xmlns:p14="http://schemas.microsoft.com/office/powerpoint/2010/main" val="389343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Downtime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expensive, even if planned</a:t>
            </a:r>
          </a:p>
          <a:p>
            <a:pPr lvl="1"/>
            <a:r>
              <a:rPr lang="en-US" dirty="0"/>
              <a:t>Tend to be scheduled months or years in advance</a:t>
            </a:r>
          </a:p>
          <a:p>
            <a:pPr lvl="1"/>
            <a:r>
              <a:rPr lang="en-US" dirty="0"/>
              <a:t>Often delayed due to various factors (expense, weather, mergers,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(Very expensive)</a:t>
            </a:r>
            <a:r>
              <a:rPr lang="en-US" baseline="30000" dirty="0"/>
              <a:t>n</a:t>
            </a:r>
            <a:r>
              <a:rPr lang="en-US" dirty="0"/>
              <a:t> when unplanned</a:t>
            </a:r>
          </a:p>
          <a:p>
            <a:pPr lvl="1"/>
            <a:r>
              <a:rPr lang="en-US" dirty="0"/>
              <a:t>Can actually *BE* life threatening</a:t>
            </a:r>
          </a:p>
          <a:p>
            <a:pPr lvl="1"/>
            <a:r>
              <a:rPr lang="en-US" dirty="0"/>
              <a:t>Big ones usually make the news</a:t>
            </a:r>
          </a:p>
          <a:p>
            <a:pPr lvl="1"/>
            <a:r>
              <a:rPr lang="en-US" dirty="0"/>
              <a:t>Result in Congressional hearings</a:t>
            </a:r>
          </a:p>
          <a:p>
            <a:pPr lvl="1"/>
            <a:r>
              <a:rPr lang="en-US" dirty="0"/>
              <a:t>Generate whitepapers</a:t>
            </a:r>
          </a:p>
          <a:p>
            <a:pPr lvl="1"/>
            <a:r>
              <a:rPr lang="en-US" dirty="0"/>
              <a:t>Dogs and cats living together, </a:t>
            </a:r>
            <a:r>
              <a:rPr lang="en-US" dirty="0" err="1"/>
              <a:t>Gozer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59" y="4360215"/>
            <a:ext cx="3705225" cy="1800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90212" y="6121045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 Marvel Studios </a:t>
            </a:r>
          </a:p>
        </p:txBody>
      </p:sp>
    </p:spTree>
    <p:extLst>
      <p:ext uri="{BB962C8B-B14F-4D97-AF65-F5344CB8AC3E}">
        <p14:creationId xmlns:p14="http://schemas.microsoft.com/office/powerpoint/2010/main" val="376277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Procurement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unending array of commodity hardware and software</a:t>
            </a:r>
          </a:p>
          <a:p>
            <a:r>
              <a:rPr lang="en-US" dirty="0"/>
              <a:t>Well established interoperability </a:t>
            </a:r>
          </a:p>
          <a:p>
            <a:r>
              <a:rPr lang="en-US" dirty="0"/>
              <a:t>Variable regulation, depending on industry.</a:t>
            </a:r>
          </a:p>
          <a:p>
            <a:pPr lvl="1"/>
            <a:r>
              <a:rPr lang="en-US" dirty="0"/>
              <a:t>Mostly minor</a:t>
            </a:r>
          </a:p>
          <a:p>
            <a:pPr lvl="1"/>
            <a:r>
              <a:rPr lang="en-US" dirty="0"/>
              <a:t>HIPPA, PCI,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Some ability to tweak and fine tune setup once purchased</a:t>
            </a:r>
          </a:p>
          <a:p>
            <a:r>
              <a:rPr lang="en-US" dirty="0"/>
              <a:t>May be patched, upgraded, or secured with few issues </a:t>
            </a:r>
          </a:p>
        </p:txBody>
      </p:sp>
    </p:spTree>
    <p:extLst>
      <p:ext uri="{BB962C8B-B14F-4D97-AF65-F5344CB8AC3E}">
        <p14:creationId xmlns:p14="http://schemas.microsoft.com/office/powerpoint/2010/main" val="35156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Procurement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restricted amount of generally proprietary hardware and software</a:t>
            </a:r>
          </a:p>
          <a:p>
            <a:r>
              <a:rPr lang="en-US" dirty="0"/>
              <a:t>Newly established interoperability with modern equipment</a:t>
            </a:r>
          </a:p>
          <a:p>
            <a:pPr lvl="1"/>
            <a:r>
              <a:rPr lang="en-US" dirty="0"/>
              <a:t>Older equipment may have to be kludged</a:t>
            </a:r>
          </a:p>
          <a:p>
            <a:pPr lvl="1"/>
            <a:r>
              <a:rPr lang="en-US" dirty="0"/>
              <a:t>Encapsulation helps </a:t>
            </a:r>
          </a:p>
          <a:p>
            <a:r>
              <a:rPr lang="en-US" dirty="0"/>
              <a:t>Moderate to substantial regulation, depending on industry.</a:t>
            </a:r>
          </a:p>
          <a:p>
            <a:pPr lvl="1"/>
            <a:r>
              <a:rPr lang="en-US" dirty="0"/>
              <a:t>USDA, FDA, NERC, State,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Slight ability to modify setup depending on service agreements</a:t>
            </a:r>
          </a:p>
          <a:p>
            <a:r>
              <a:rPr lang="en-US" dirty="0"/>
              <a:t>Patches? Upgrades? </a:t>
            </a:r>
          </a:p>
          <a:p>
            <a:pPr lvl="1"/>
            <a:r>
              <a:rPr lang="en-US" dirty="0"/>
              <a:t>Usually depends on the vendor</a:t>
            </a:r>
          </a:p>
          <a:p>
            <a:pPr lvl="1"/>
            <a:r>
              <a:rPr lang="en-US" dirty="0"/>
              <a:t>“Bigger fish to fry” during downtime windows </a:t>
            </a:r>
          </a:p>
        </p:txBody>
      </p:sp>
    </p:spTree>
    <p:extLst>
      <p:ext uri="{BB962C8B-B14F-4D97-AF65-F5344CB8AC3E}">
        <p14:creationId xmlns:p14="http://schemas.microsoft.com/office/powerpoint/2010/main" val="34320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–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 solutions </a:t>
            </a:r>
          </a:p>
          <a:p>
            <a:r>
              <a:rPr lang="en-US" dirty="0"/>
              <a:t>Commodity scanners</a:t>
            </a:r>
          </a:p>
          <a:p>
            <a:r>
              <a:rPr lang="en-US" dirty="0"/>
              <a:t>Commodity drop-in boxes</a:t>
            </a:r>
          </a:p>
          <a:p>
            <a:r>
              <a:rPr lang="en-US" dirty="0"/>
              <a:t>Established methodologies</a:t>
            </a:r>
          </a:p>
          <a:p>
            <a:r>
              <a:rPr lang="en-US" dirty="0"/>
              <a:t> Many security professionals familiar with the body of knowledge</a:t>
            </a:r>
          </a:p>
        </p:txBody>
      </p:sp>
    </p:spTree>
    <p:extLst>
      <p:ext uri="{BB962C8B-B14F-4D97-AF65-F5344CB8AC3E}">
        <p14:creationId xmlns:p14="http://schemas.microsoft.com/office/powerpoint/2010/main" val="196678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range from non-existent, to kludgy, to approaching IT levels. </a:t>
            </a:r>
          </a:p>
          <a:p>
            <a:r>
              <a:rPr lang="en-US" dirty="0"/>
              <a:t>Many networks have no security</a:t>
            </a:r>
          </a:p>
          <a:p>
            <a:pPr lvl="1"/>
            <a:r>
              <a:rPr lang="en-US" dirty="0"/>
              <a:t>Bump-in-the-wire</a:t>
            </a:r>
          </a:p>
          <a:p>
            <a:pPr lvl="1"/>
            <a:r>
              <a:rPr lang="en-US" dirty="0"/>
              <a:t>Encapsulation</a:t>
            </a:r>
          </a:p>
          <a:p>
            <a:r>
              <a:rPr lang="en-US" dirty="0"/>
              <a:t>Security methodologies are still being developed</a:t>
            </a:r>
          </a:p>
          <a:p>
            <a:r>
              <a:rPr lang="en-US" dirty="0"/>
              <a:t> Many security professionals </a:t>
            </a:r>
            <a:r>
              <a:rPr lang="en-US" b="1" u="sng" dirty="0" err="1"/>
              <a:t>UN</a:t>
            </a:r>
            <a:r>
              <a:rPr lang="en-US" dirty="0" err="1"/>
              <a:t>familiar</a:t>
            </a:r>
            <a:r>
              <a:rPr lang="en-US" dirty="0"/>
              <a:t> with the body of knowledge</a:t>
            </a:r>
          </a:p>
        </p:txBody>
      </p:sp>
    </p:spTree>
    <p:extLst>
      <p:ext uri="{BB962C8B-B14F-4D97-AF65-F5344CB8AC3E}">
        <p14:creationId xmlns:p14="http://schemas.microsoft.com/office/powerpoint/2010/main" val="23184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ICS Networks Be Like….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2133601"/>
            <a:ext cx="461638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name is pronounced BOO-</a:t>
            </a:r>
            <a:r>
              <a:rPr lang="en-US" dirty="0" err="1"/>
              <a:t>zhair</a:t>
            </a:r>
            <a:endParaRPr lang="en-US" dirty="0"/>
          </a:p>
          <a:p>
            <a:r>
              <a:rPr lang="en-US" dirty="0" smtClean="0"/>
              <a:t>14</a:t>
            </a:r>
            <a:r>
              <a:rPr lang="en-US" baseline="0" dirty="0" smtClean="0"/>
              <a:t> </a:t>
            </a:r>
            <a:r>
              <a:rPr lang="en-US" baseline="0" dirty="0"/>
              <a:t>Years in IT</a:t>
            </a:r>
            <a:endParaRPr lang="en-US" dirty="0"/>
          </a:p>
          <a:p>
            <a:r>
              <a:rPr lang="en-US" dirty="0"/>
              <a:t>Last</a:t>
            </a:r>
            <a:r>
              <a:rPr lang="en-US" baseline="0" dirty="0"/>
              <a:t> </a:t>
            </a:r>
            <a:r>
              <a:rPr lang="en-US" baseline="0" dirty="0" smtClean="0"/>
              <a:t>11 </a:t>
            </a:r>
            <a:r>
              <a:rPr lang="en-US" baseline="0" dirty="0"/>
              <a:t>spent in various security roles</a:t>
            </a:r>
            <a:endParaRPr lang="en-US" dirty="0"/>
          </a:p>
          <a:p>
            <a:r>
              <a:rPr lang="en-US" dirty="0"/>
              <a:t>Spent</a:t>
            </a:r>
            <a:r>
              <a:rPr lang="en-US" baseline="0" dirty="0"/>
              <a:t> time in the Intelligence Community doing “fun” things</a:t>
            </a:r>
          </a:p>
          <a:p>
            <a:r>
              <a:rPr lang="en-US" dirty="0"/>
              <a:t>Currently a Senior Security Consultant at Securicon, LLC</a:t>
            </a:r>
          </a:p>
          <a:p>
            <a:pPr lvl="1"/>
            <a:r>
              <a:rPr lang="en-US" baseline="0" dirty="0"/>
              <a:t>http://securicon.com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59" y="5059169"/>
            <a:ext cx="14192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0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Is Scary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that no sleeping part…</a:t>
            </a:r>
          </a:p>
        </p:txBody>
      </p:sp>
    </p:spTree>
    <p:extLst>
      <p:ext uri="{BB962C8B-B14F-4D97-AF65-F5344CB8AC3E}">
        <p14:creationId xmlns:p14="http://schemas.microsoft.com/office/powerpoint/2010/main" val="15445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Ukraine Power Grid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December 23, 2015 various </a:t>
            </a:r>
            <a:r>
              <a:rPr lang="en-US" i="1" dirty="0" err="1"/>
              <a:t>oblenergos</a:t>
            </a:r>
            <a:r>
              <a:rPr lang="en-US" dirty="0"/>
              <a:t> suffered a coordinated cyberattack that led to ~225,000 customers without power</a:t>
            </a:r>
          </a:p>
          <a:p>
            <a:r>
              <a:rPr lang="en-US" dirty="0"/>
              <a:t>Seven (7) 110kV and twenty-three (23) 35kV substations were disconnected from the distribution network</a:t>
            </a:r>
          </a:p>
          <a:p>
            <a:r>
              <a:rPr lang="en-US" dirty="0"/>
              <a:t> Forced to go to manual mode for several hours</a:t>
            </a:r>
          </a:p>
          <a:p>
            <a:r>
              <a:rPr lang="en-US" dirty="0"/>
              <a:t>Russia is blamed, but attribution is always the bugaboo…since Russia categorically denies any involvement</a:t>
            </a:r>
          </a:p>
        </p:txBody>
      </p:sp>
    </p:spTree>
    <p:extLst>
      <p:ext uri="{BB962C8B-B14F-4D97-AF65-F5344CB8AC3E}">
        <p14:creationId xmlns:p14="http://schemas.microsoft.com/office/powerpoint/2010/main" val="157237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Ukraine Power Grid Attack –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with </a:t>
            </a:r>
            <a:r>
              <a:rPr lang="en-US" dirty="0" err="1"/>
              <a:t>spearphishing</a:t>
            </a:r>
            <a:r>
              <a:rPr lang="en-US" dirty="0"/>
              <a:t> macro-enabled Word documents that installed Black Energy 3</a:t>
            </a:r>
          </a:p>
          <a:p>
            <a:pPr lvl="1"/>
            <a:r>
              <a:rPr lang="en-US" dirty="0"/>
              <a:t>Required users to enable macros on popup</a:t>
            </a:r>
          </a:p>
          <a:p>
            <a:pPr lvl="1"/>
            <a:r>
              <a:rPr lang="en-US" dirty="0"/>
              <a:t>Yes, they clicked them.  </a:t>
            </a:r>
          </a:p>
          <a:p>
            <a:r>
              <a:rPr lang="en-US" dirty="0"/>
              <a:t>Once C&amp;C established, cred harvesting and lateral movement began</a:t>
            </a:r>
          </a:p>
          <a:p>
            <a:r>
              <a:rPr lang="en-US" dirty="0"/>
              <a:t>Found VPNs into the network</a:t>
            </a:r>
          </a:p>
          <a:p>
            <a:r>
              <a:rPr lang="en-US" dirty="0"/>
              <a:t>Found engineering and process servers on SCADA network</a:t>
            </a:r>
          </a:p>
          <a:p>
            <a:r>
              <a:rPr lang="en-US" dirty="0"/>
              <a:t>Laid low and observed</a:t>
            </a:r>
          </a:p>
        </p:txBody>
      </p:sp>
    </p:spTree>
    <p:extLst>
      <p:ext uri="{BB962C8B-B14F-4D97-AF65-F5344CB8AC3E}">
        <p14:creationId xmlns:p14="http://schemas.microsoft.com/office/powerpoint/2010/main" val="18402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Ukraine Power Grid Attack – Continued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December, in Ukraine.  Pretty toasty time of year…</a:t>
            </a:r>
          </a:p>
          <a:p>
            <a:pPr lvl="1"/>
            <a:r>
              <a:rPr lang="en-US" dirty="0"/>
              <a:t>Time to cry havoc and let slip the dogs of war!</a:t>
            </a:r>
          </a:p>
          <a:p>
            <a:r>
              <a:rPr lang="en-US" dirty="0"/>
              <a:t>Not only were substations disconnected, but the attackers configured one </a:t>
            </a:r>
            <a:r>
              <a:rPr lang="en-US" i="1" dirty="0" err="1"/>
              <a:t>oblenergo</a:t>
            </a:r>
            <a:r>
              <a:rPr lang="en-US" dirty="0" err="1"/>
              <a:t>’s</a:t>
            </a:r>
            <a:r>
              <a:rPr lang="en-US" dirty="0"/>
              <a:t> UPS to fail at the central office once the attacks began.</a:t>
            </a:r>
          </a:p>
          <a:p>
            <a:r>
              <a:rPr lang="en-US" dirty="0"/>
              <a:t>Also installed malware into media converters that bricked the devices.</a:t>
            </a:r>
          </a:p>
          <a:p>
            <a:r>
              <a:rPr lang="en-US" dirty="0"/>
              <a:t>And for good measure, </a:t>
            </a:r>
            <a:r>
              <a:rPr lang="en-US" dirty="0" err="1"/>
              <a:t>DOS’d</a:t>
            </a:r>
            <a:r>
              <a:rPr lang="en-US" dirty="0"/>
              <a:t> the call center too. </a:t>
            </a:r>
          </a:p>
          <a:p>
            <a:pPr marL="0" indent="0">
              <a:buNone/>
            </a:pPr>
            <a:r>
              <a:rPr lang="en-US" dirty="0"/>
              <a:t>SANS Blog Post - https://goo.gl/EHTH6e</a:t>
            </a:r>
          </a:p>
        </p:txBody>
      </p:sp>
    </p:spTree>
    <p:extLst>
      <p:ext uri="{BB962C8B-B14F-4D97-AF65-F5344CB8AC3E}">
        <p14:creationId xmlns:p14="http://schemas.microsoft.com/office/powerpoint/2010/main" val="40153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1066800"/>
            <a:ext cx="5562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6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That…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457200"/>
            <a:ext cx="5890532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5212" y="2057400"/>
            <a:ext cx="3378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http://goo.gl/RwDGzL</a:t>
            </a:r>
          </a:p>
        </p:txBody>
      </p:sp>
    </p:spTree>
    <p:extLst>
      <p:ext uri="{BB962C8B-B14F-4D97-AF65-F5344CB8AC3E}">
        <p14:creationId xmlns:p14="http://schemas.microsoft.com/office/powerpoint/2010/main" val="178574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This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5212" y="2057400"/>
            <a:ext cx="330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https</a:t>
            </a:r>
            <a:r>
              <a:rPr lang="en-US" sz="2800" dirty="0"/>
              <a:t>://goo.gl/o3Jsa7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304800"/>
            <a:ext cx="4997511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r>
              <a:rPr lang="en-US" dirty="0"/>
              <a:t>Good project </a:t>
            </a:r>
            <a:r>
              <a:rPr lang="en-US" dirty="0" err="1"/>
              <a:t>gonna</a:t>
            </a:r>
            <a:r>
              <a:rPr lang="en-US" dirty="0"/>
              <a:t> go bad….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44" y="1066800"/>
            <a:ext cx="8225378" cy="495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5012" y="6139190"/>
            <a:ext cx="55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https://www.automatak.com/robus/</a:t>
            </a:r>
          </a:p>
        </p:txBody>
      </p:sp>
    </p:spTree>
    <p:extLst>
      <p:ext uri="{BB962C8B-B14F-4D97-AF65-F5344CB8AC3E}">
        <p14:creationId xmlns:p14="http://schemas.microsoft.com/office/powerpoint/2010/main" val="344813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Arms</a:t>
            </a:r>
          </a:p>
        </p:txBody>
      </p:sp>
    </p:spTree>
    <p:extLst>
      <p:ext uri="{BB962C8B-B14F-4D97-AF65-F5344CB8AC3E}">
        <p14:creationId xmlns:p14="http://schemas.microsoft.com/office/powerpoint/2010/main" val="3912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Us….Help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work in environments like this, or you know people who do:</a:t>
            </a:r>
          </a:p>
          <a:p>
            <a:r>
              <a:rPr lang="en-US" dirty="0"/>
              <a:t>Please, tell them (or better show them) this is important.</a:t>
            </a:r>
          </a:p>
          <a:p>
            <a:r>
              <a:rPr lang="en-US" dirty="0"/>
              <a:t>Report anything you run across (nicely!)</a:t>
            </a:r>
          </a:p>
          <a:p>
            <a:r>
              <a:rPr lang="en-US" dirty="0"/>
              <a:t>Contribute to projects that try to secure this environment</a:t>
            </a:r>
          </a:p>
          <a:p>
            <a:r>
              <a:rPr lang="en-US" dirty="0"/>
              <a:t>Call Securicon. We’d be GLAD to </a:t>
            </a:r>
            <a:r>
              <a:rPr lang="en-US"/>
              <a:t>help!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7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I Even Start Getting Into This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828800"/>
            <a:ext cx="4094480" cy="198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5212" y="3878590"/>
            <a:ext cx="34638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2003, pumping station</a:t>
            </a:r>
          </a:p>
          <a:p>
            <a:r>
              <a:rPr lang="en-US" sz="2800" dirty="0" smtClean="0"/>
              <a:t>Jefferson Parish, LA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09" y="1830902"/>
            <a:ext cx="6027575" cy="4042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51809" y="5873117"/>
            <a:ext cx="530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Near daily commute in Marrero, LA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997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Twitter-icon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65" y="2133600"/>
            <a:ext cx="1039213" cy="1039213"/>
          </a:xfrm>
          <a:prstGeom prst="rect">
            <a:avLst/>
          </a:prstGeom>
        </p:spPr>
      </p:pic>
      <p:pic>
        <p:nvPicPr>
          <p:cNvPr id="3" name="Picture 2" descr="email subscription enter your email address to subscribe to this blog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71" y="609600"/>
            <a:ext cx="1295400" cy="1295400"/>
          </a:xfrm>
          <a:prstGeom prst="rect">
            <a:avLst/>
          </a:prstGeom>
        </p:spPr>
      </p:pic>
      <p:pic>
        <p:nvPicPr>
          <p:cNvPr id="4" name="Picture 3" descr="File:Linkedin Shiny Icon.sv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78" y="3581400"/>
            <a:ext cx="990600" cy="99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1809" y="806739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Dan.Bougere@Securicon.com</a:t>
            </a:r>
          </a:p>
          <a:p>
            <a:r>
              <a:rPr lang="en-US" sz="2800" dirty="0"/>
              <a:t>dbougere@gmail.com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1808" y="2366196"/>
            <a:ext cx="1874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@</a:t>
            </a:r>
            <a:r>
              <a:rPr lang="en-US" sz="2800" dirty="0" err="1"/>
              <a:t>Rouxgaru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671808" y="3815090"/>
            <a:ext cx="6318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https://www.linkedin.com/in/danbougere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12" y="5105400"/>
            <a:ext cx="996779" cy="9967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1612" y="5340179"/>
            <a:ext cx="667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Slides:  https://github.com/Rouxgaru/slides  </a:t>
            </a:r>
          </a:p>
        </p:txBody>
      </p:sp>
    </p:spTree>
    <p:extLst>
      <p:ext uri="{BB962C8B-B14F-4D97-AF65-F5344CB8AC3E}">
        <p14:creationId xmlns:p14="http://schemas.microsoft.com/office/powerpoint/2010/main" val="390298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I Get Back To This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581400"/>
            <a:ext cx="525101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1752600"/>
            <a:ext cx="232063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Overview of ICS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136236" cy="1220933"/>
          </a:xfrm>
        </p:spPr>
        <p:txBody>
          <a:bodyPr/>
          <a:lstStyle/>
          <a:p>
            <a:r>
              <a:rPr lang="en-US" dirty="0"/>
              <a:t>Welcome</a:t>
            </a:r>
            <a:r>
              <a:rPr lang="en-US" baseline="0" dirty="0"/>
              <a:t> to the Jungle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3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*exactly* are we talking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any system that is designed to allow maximal control over a complex environment using minimal human interaction.</a:t>
            </a:r>
          </a:p>
          <a:p>
            <a:pPr lvl="1"/>
            <a:r>
              <a:rPr lang="en-US" dirty="0"/>
              <a:t>Repetitive yet accurate measurements</a:t>
            </a:r>
          </a:p>
          <a:p>
            <a:pPr lvl="1"/>
            <a:r>
              <a:rPr lang="en-US" dirty="0"/>
              <a:t>The ability to react faster than human reflexes</a:t>
            </a:r>
          </a:p>
          <a:p>
            <a:pPr lvl="1"/>
            <a:r>
              <a:rPr lang="en-US" dirty="0"/>
              <a:t>Precision measurements across vast geographic distances</a:t>
            </a:r>
          </a:p>
          <a:p>
            <a:pPr lvl="1"/>
            <a:r>
              <a:rPr lang="en-US" dirty="0"/>
              <a:t>The ability to withstand hostile or remote environments</a:t>
            </a:r>
          </a:p>
          <a:p>
            <a:pPr lvl="1"/>
            <a:endParaRPr lang="en-US" dirty="0"/>
          </a:p>
          <a:p>
            <a:r>
              <a:rPr lang="en-US" dirty="0"/>
              <a:t>NIST 800-82:  Guide to Industrial Control Systems (ICS) Security</a:t>
            </a:r>
          </a:p>
          <a:p>
            <a:pPr lvl="1"/>
            <a:r>
              <a:rPr lang="en-US" dirty="0"/>
              <a:t>http://goo.gl/utQFPN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5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*exactly* do you mean by “measurements”?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ICS</a:t>
            </a:r>
            <a:r>
              <a:rPr lang="en-US" baseline="0" dirty="0"/>
              <a:t> systems rely on feedback loops</a:t>
            </a:r>
          </a:p>
          <a:p>
            <a:pPr lvl="1"/>
            <a:r>
              <a:rPr lang="en-US" dirty="0"/>
              <a:t>PID</a:t>
            </a:r>
            <a:r>
              <a:rPr lang="en-US" baseline="0" dirty="0"/>
              <a:t> Controller Theory</a:t>
            </a:r>
          </a:p>
          <a:p>
            <a:pPr lvl="2"/>
            <a:r>
              <a:rPr lang="en-US" dirty="0"/>
              <a:t>Proportional – produces change proportional to error value</a:t>
            </a:r>
          </a:p>
          <a:p>
            <a:pPr lvl="2"/>
            <a:r>
              <a:rPr lang="en-US" dirty="0"/>
              <a:t>Integral – produces change based on duration of error value</a:t>
            </a:r>
          </a:p>
          <a:p>
            <a:pPr lvl="2"/>
            <a:r>
              <a:rPr lang="en-US" dirty="0"/>
              <a:t>Derivative – produces change based on the slope of change. </a:t>
            </a:r>
          </a:p>
          <a:p>
            <a:r>
              <a:rPr lang="en-US" dirty="0"/>
              <a:t>Fuzzy</a:t>
            </a:r>
            <a:r>
              <a:rPr lang="en-US" baseline="0" dirty="0"/>
              <a:t> Logic</a:t>
            </a:r>
          </a:p>
          <a:p>
            <a:pPr lvl="1"/>
            <a:r>
              <a:rPr lang="en-US" baseline="0" dirty="0"/>
              <a:t>Digital:  0</a:t>
            </a:r>
            <a:r>
              <a:rPr lang="en-US" dirty="0"/>
              <a:t> (False) and 1 (True)</a:t>
            </a:r>
          </a:p>
          <a:p>
            <a:pPr lvl="1"/>
            <a:r>
              <a:rPr lang="en-US" baseline="0" dirty="0"/>
              <a:t>Uses</a:t>
            </a:r>
            <a:r>
              <a:rPr lang="en-US" dirty="0"/>
              <a:t> values between these two to determine feedback</a:t>
            </a:r>
          </a:p>
          <a:p>
            <a:pPr lvl="2"/>
            <a:r>
              <a:rPr lang="en-US" baseline="0" dirty="0"/>
              <a:t>Off</a:t>
            </a:r>
            <a:r>
              <a:rPr lang="en-US" dirty="0"/>
              <a:t> by a little?  Slightly true (0.003)</a:t>
            </a:r>
          </a:p>
          <a:p>
            <a:pPr lvl="2"/>
            <a:r>
              <a:rPr lang="en-US" baseline="0" dirty="0"/>
              <a:t>Off</a:t>
            </a:r>
            <a:r>
              <a:rPr lang="en-US" dirty="0"/>
              <a:t> by a lot?  Very true (0.952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7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0</TotalTime>
  <Words>2066</Words>
  <Application>Microsoft Office PowerPoint</Application>
  <PresentationFormat>Custom</PresentationFormat>
  <Paragraphs>353</Paragraphs>
  <Slides>50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Tech 16x9</vt:lpstr>
      <vt:lpstr>The Beginner’s Guide to ICS</vt:lpstr>
      <vt:lpstr>What We Will Cover</vt:lpstr>
      <vt:lpstr>Intro</vt:lpstr>
      <vt:lpstr>whoami</vt:lpstr>
      <vt:lpstr>How Did I Even Start Getting Into This…</vt:lpstr>
      <vt:lpstr>How Did I Get Back To This…</vt:lpstr>
      <vt:lpstr>Overview of ICS </vt:lpstr>
      <vt:lpstr>What *exactly* are we talking about?</vt:lpstr>
      <vt:lpstr>What *exactly* do you mean by “measurements”?</vt:lpstr>
      <vt:lpstr>Types of Processes</vt:lpstr>
      <vt:lpstr>Types of Processes – Discrete</vt:lpstr>
      <vt:lpstr>Types of Processes – Batch</vt:lpstr>
      <vt:lpstr>Types of Processes – Continuous</vt:lpstr>
      <vt:lpstr>Types of Processes – Hybrid</vt:lpstr>
      <vt:lpstr>General Categories of Systems</vt:lpstr>
      <vt:lpstr>Contrasting ICS and IT</vt:lpstr>
      <vt:lpstr>Contrasting ICS and IT</vt:lpstr>
      <vt:lpstr>IT</vt:lpstr>
      <vt:lpstr>ICS – Servers</vt:lpstr>
      <vt:lpstr>ICS – Workstations</vt:lpstr>
      <vt:lpstr>ICS – Network Equipment</vt:lpstr>
      <vt:lpstr>Contrasting ICS and IT</vt:lpstr>
      <vt:lpstr>IT – OS</vt:lpstr>
      <vt:lpstr>ICS – OS</vt:lpstr>
      <vt:lpstr>IT – Protocols</vt:lpstr>
      <vt:lpstr>ICS – Protocols</vt:lpstr>
      <vt:lpstr>ICS – Protocols DNP3</vt:lpstr>
      <vt:lpstr>ICS – Protocols – DNP3 Continued</vt:lpstr>
      <vt:lpstr>ICS – Protocols Cont</vt:lpstr>
      <vt:lpstr>Contrasting ICS and IT</vt:lpstr>
      <vt:lpstr>IT – Focus</vt:lpstr>
      <vt:lpstr>ICS – Focus</vt:lpstr>
      <vt:lpstr>IT – Downtime</vt:lpstr>
      <vt:lpstr>ICS – Downtime</vt:lpstr>
      <vt:lpstr>IT – Procurement</vt:lpstr>
      <vt:lpstr>ICS – Procurement</vt:lpstr>
      <vt:lpstr>IT – Security</vt:lpstr>
      <vt:lpstr>ICS – Security</vt:lpstr>
      <vt:lpstr>Scanning ICS Networks Be Like….</vt:lpstr>
      <vt:lpstr>Why This Is Scary</vt:lpstr>
      <vt:lpstr>Ukraine Power Grid Attack</vt:lpstr>
      <vt:lpstr>Ukraine Power Grid Attack – Continued</vt:lpstr>
      <vt:lpstr>Ukraine Power Grid Attack – Continued 2</vt:lpstr>
      <vt:lpstr>PowerPoint Presentation</vt:lpstr>
      <vt:lpstr>About That…</vt:lpstr>
      <vt:lpstr>And This…</vt:lpstr>
      <vt:lpstr>Good project gonna go bad….</vt:lpstr>
      <vt:lpstr>Call to Arms</vt:lpstr>
      <vt:lpstr>Help Us….Help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2016-03-28T18:53:21Z</dcterms:created>
  <dcterms:modified xsi:type="dcterms:W3CDTF">2017-06-07T02:45:21Z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